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08" r:id="rId3"/>
    <p:sldId id="286" r:id="rId4"/>
    <p:sldId id="293" r:id="rId5"/>
    <p:sldId id="272" r:id="rId6"/>
    <p:sldId id="290" r:id="rId7"/>
    <p:sldId id="288" r:id="rId8"/>
    <p:sldId id="297" r:id="rId9"/>
    <p:sldId id="296" r:id="rId10"/>
    <p:sldId id="298" r:id="rId11"/>
    <p:sldId id="310" r:id="rId12"/>
    <p:sldId id="277" r:id="rId13"/>
    <p:sldId id="301" r:id="rId14"/>
    <p:sldId id="325" r:id="rId15"/>
    <p:sldId id="326" r:id="rId16"/>
    <p:sldId id="330" r:id="rId17"/>
    <p:sldId id="331" r:id="rId18"/>
    <p:sldId id="332" r:id="rId19"/>
    <p:sldId id="333" r:id="rId20"/>
    <p:sldId id="334" r:id="rId21"/>
    <p:sldId id="337" r:id="rId22"/>
    <p:sldId id="335" r:id="rId23"/>
    <p:sldId id="338" r:id="rId24"/>
    <p:sldId id="311" r:id="rId25"/>
    <p:sldId id="278" r:id="rId26"/>
    <p:sldId id="302" r:id="rId27"/>
    <p:sldId id="303" r:id="rId28"/>
    <p:sldId id="304" r:id="rId29"/>
    <p:sldId id="279" r:id="rId30"/>
    <p:sldId id="323" r:id="rId31"/>
    <p:sldId id="305" r:id="rId32"/>
    <p:sldId id="307" r:id="rId33"/>
    <p:sldId id="312" r:id="rId34"/>
    <p:sldId id="281" r:id="rId35"/>
    <p:sldId id="314" r:id="rId36"/>
    <p:sldId id="315" r:id="rId37"/>
    <p:sldId id="313" r:id="rId38"/>
    <p:sldId id="283" r:id="rId39"/>
    <p:sldId id="339" r:id="rId40"/>
    <p:sldId id="295" r:id="rId41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8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75C9-C2D1-4585-95A1-B15FD5FDF66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FB6E-473C-40E5-B8D4-2C507384E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25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75C9-C2D1-4585-95A1-B15FD5FDF66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FB6E-473C-40E5-B8D4-2C507384E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1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75C9-C2D1-4585-95A1-B15FD5FDF66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FB6E-473C-40E5-B8D4-2C507384E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766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75C9-C2D1-4585-95A1-B15FD5FDF66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FB6E-473C-40E5-B8D4-2C507384E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938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75C9-C2D1-4585-95A1-B15FD5FDF66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FB6E-473C-40E5-B8D4-2C507384E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869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75C9-C2D1-4585-95A1-B15FD5FDF66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FB6E-473C-40E5-B8D4-2C507384E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88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75C9-C2D1-4585-95A1-B15FD5FDF66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FB6E-473C-40E5-B8D4-2C507384E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3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75C9-C2D1-4585-95A1-B15FD5FDF66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FB6E-473C-40E5-B8D4-2C507384E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010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75C9-C2D1-4585-95A1-B15FD5FDF66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FB6E-473C-40E5-B8D4-2C507384E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898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75C9-C2D1-4585-95A1-B15FD5FDF66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FB6E-473C-40E5-B8D4-2C507384E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57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75C9-C2D1-4585-95A1-B15FD5FDF66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AFB6E-473C-40E5-B8D4-2C507384E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62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875C9-C2D1-4585-95A1-B15FD5FDF66D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AFB6E-473C-40E5-B8D4-2C507384E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2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image" Target="../media/image24.png"/><Relationship Id="rId5" Type="http://schemas.openxmlformats.org/officeDocument/2006/relationships/image" Target="../media/image19.jp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19.jp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19.jp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29000" y="2286000"/>
            <a:ext cx="52945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NEW CAP</a:t>
            </a:r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97651" y="3592383"/>
            <a:ext cx="155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PASS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project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23762" y="425243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이승찬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이정민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이정원</a:t>
            </a:r>
          </a:p>
        </p:txBody>
      </p:sp>
    </p:spTree>
    <p:extLst>
      <p:ext uri="{BB962C8B-B14F-4D97-AF65-F5344CB8AC3E}">
        <p14:creationId xmlns:p14="http://schemas.microsoft.com/office/powerpoint/2010/main" val="325223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30166" y="455898"/>
            <a:ext cx="157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Introduction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306420" y="959896"/>
            <a:ext cx="1499690" cy="11582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27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05225" y="2438400"/>
            <a:ext cx="4985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Scenario</a:t>
            </a:r>
            <a:endParaRPr lang="ko-KR" altLang="en-US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39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354416" y="47080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Scenario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306420" y="959896"/>
            <a:ext cx="1315604" cy="9368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9" y="2533650"/>
            <a:ext cx="2681817" cy="26818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507" y="2447925"/>
            <a:ext cx="2767542" cy="2767542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056286" y="3569758"/>
            <a:ext cx="782289" cy="5238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7228236" y="3569757"/>
            <a:ext cx="782289" cy="5238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562975" y="3874558"/>
            <a:ext cx="2897834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3894151"/>
            <a:ext cx="2088209" cy="22976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371" y="1845345"/>
            <a:ext cx="1340438" cy="17803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998770" y="4815357"/>
            <a:ext cx="1270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Computer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8492" y="2628844"/>
            <a:ext cx="490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73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47750" y="3731683"/>
            <a:ext cx="72009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5" y="3751276"/>
            <a:ext cx="2088209" cy="22976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146" y="1702470"/>
            <a:ext cx="1340438" cy="17803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83545" y="4672482"/>
            <a:ext cx="1270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Computer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3267" y="2485969"/>
            <a:ext cx="490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8414805" y="3482847"/>
            <a:ext cx="782289" cy="5238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4585546" y="2368524"/>
            <a:ext cx="782289" cy="5238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4561236" y="4548717"/>
            <a:ext cx="782289" cy="5238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797" y="1468033"/>
            <a:ext cx="2035872" cy="203587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177" y="4006722"/>
            <a:ext cx="1641326" cy="19485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250" y="2350272"/>
            <a:ext cx="2346760" cy="26307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354416" y="47080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Scenario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0306420" y="959896"/>
            <a:ext cx="1315604" cy="9368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89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78" y="1394150"/>
            <a:ext cx="3785714" cy="406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54416" y="47080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Scenario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0306420" y="959896"/>
            <a:ext cx="1315604" cy="9368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" y="2524667"/>
            <a:ext cx="2143125" cy="2143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532" y="1957717"/>
            <a:ext cx="2771775" cy="18478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820" y="2658014"/>
            <a:ext cx="2428875" cy="18764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719" y="2993230"/>
            <a:ext cx="2713588" cy="203412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011" y="2165096"/>
            <a:ext cx="2862263" cy="286226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354416" y="47080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Scenario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0306420" y="959896"/>
            <a:ext cx="1315604" cy="9368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53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74" y="1629526"/>
            <a:ext cx="852417" cy="8524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14" y="3106783"/>
            <a:ext cx="977538" cy="9775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373" y="4709161"/>
            <a:ext cx="860379" cy="860379"/>
          </a:xfrm>
          <a:prstGeom prst="rect">
            <a:avLst/>
          </a:prstGeom>
        </p:spPr>
      </p:pic>
      <p:sp>
        <p:nvSpPr>
          <p:cNvPr id="7" name="덧셈 기호 6"/>
          <p:cNvSpPr/>
          <p:nvPr/>
        </p:nvSpPr>
        <p:spPr>
          <a:xfrm>
            <a:off x="2183031" y="2599507"/>
            <a:ext cx="526867" cy="507275"/>
          </a:xfrm>
          <a:prstGeom prst="mathPl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덧셈 기호 20"/>
          <p:cNvSpPr/>
          <p:nvPr/>
        </p:nvSpPr>
        <p:spPr>
          <a:xfrm>
            <a:off x="2157548" y="4143103"/>
            <a:ext cx="526867" cy="507275"/>
          </a:xfrm>
          <a:prstGeom prst="mathPl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463040" y="1463040"/>
            <a:ext cx="1898469" cy="442395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덧셈 기호 24"/>
          <p:cNvSpPr/>
          <p:nvPr/>
        </p:nvSpPr>
        <p:spPr>
          <a:xfrm>
            <a:off x="5521675" y="2600654"/>
            <a:ext cx="526867" cy="507275"/>
          </a:xfrm>
          <a:prstGeom prst="mathPl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덧셈 기호 25"/>
          <p:cNvSpPr/>
          <p:nvPr/>
        </p:nvSpPr>
        <p:spPr>
          <a:xfrm>
            <a:off x="5492930" y="4152835"/>
            <a:ext cx="526867" cy="507275"/>
          </a:xfrm>
          <a:prstGeom prst="mathPl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798422" y="1472772"/>
            <a:ext cx="1898469" cy="442395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덧셈 기호 30"/>
          <p:cNvSpPr/>
          <p:nvPr/>
        </p:nvSpPr>
        <p:spPr>
          <a:xfrm>
            <a:off x="8839641" y="2599507"/>
            <a:ext cx="526867" cy="507275"/>
          </a:xfrm>
          <a:prstGeom prst="mathPl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덧셈 기호 31"/>
          <p:cNvSpPr/>
          <p:nvPr/>
        </p:nvSpPr>
        <p:spPr>
          <a:xfrm>
            <a:off x="8828313" y="4143103"/>
            <a:ext cx="526867" cy="507275"/>
          </a:xfrm>
          <a:prstGeom prst="mathPl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8133805" y="1463040"/>
            <a:ext cx="1898469" cy="442395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754" y="1631295"/>
            <a:ext cx="860380" cy="86038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650" y="3233984"/>
            <a:ext cx="1296586" cy="100167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119" y="4355183"/>
            <a:ext cx="2098487" cy="15730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352" y="1724231"/>
            <a:ext cx="767444" cy="7674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060" y="3200196"/>
            <a:ext cx="790711" cy="79071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24" y="4709161"/>
            <a:ext cx="900299" cy="90029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82" y="1700191"/>
            <a:ext cx="4413495" cy="406926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354416" y="47080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Scenario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10306420" y="959896"/>
            <a:ext cx="1315604" cy="9368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15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74" y="1629526"/>
            <a:ext cx="852417" cy="85241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14" y="3106783"/>
            <a:ext cx="977538" cy="97753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373" y="4709161"/>
            <a:ext cx="860379" cy="86037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754" y="1631295"/>
            <a:ext cx="860380" cy="86038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650" y="3233984"/>
            <a:ext cx="1296586" cy="100167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119" y="4355183"/>
            <a:ext cx="2098487" cy="157304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352" y="1724231"/>
            <a:ext cx="767444" cy="76744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060" y="3200196"/>
            <a:ext cx="790711" cy="79071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24" y="4709161"/>
            <a:ext cx="900299" cy="90029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354416" y="47080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Scenario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10306420" y="959896"/>
            <a:ext cx="1315604" cy="9368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51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17" y="3231904"/>
            <a:ext cx="852417" cy="85241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14" y="3106783"/>
            <a:ext cx="977538" cy="97753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319" y="1625994"/>
            <a:ext cx="860379" cy="86037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93" y="4887326"/>
            <a:ext cx="860380" cy="86038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69" y="1631295"/>
            <a:ext cx="1296586" cy="100167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829" y="2754395"/>
            <a:ext cx="2098487" cy="157304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352" y="1724231"/>
            <a:ext cx="767444" cy="76744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423" y="4829852"/>
            <a:ext cx="790711" cy="79071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24" y="4709161"/>
            <a:ext cx="900299" cy="9002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54416" y="47080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Scenario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10306420" y="959896"/>
            <a:ext cx="1315604" cy="9368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11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87649" y="2437638"/>
            <a:ext cx="56709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Difference</a:t>
            </a:r>
            <a:endParaRPr lang="ko-KR" altLang="en-US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4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20222" y="2447925"/>
            <a:ext cx="6847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Introduction</a:t>
            </a:r>
            <a:endParaRPr lang="ko-KR" altLang="en-US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48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354416" y="470808"/>
            <a:ext cx="1327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Difference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363200" y="950371"/>
            <a:ext cx="1319208" cy="9749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E5272AD-3410-4FB5-BB99-5D4397FC8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615567"/>
              </p:ext>
            </p:extLst>
          </p:nvPr>
        </p:nvGraphicFramePr>
        <p:xfrm>
          <a:off x="765850" y="1979627"/>
          <a:ext cx="10483317" cy="3670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206">
                  <a:extLst>
                    <a:ext uri="{9D8B030D-6E8A-4147-A177-3AD203B41FA5}">
                      <a16:colId xmlns:a16="http://schemas.microsoft.com/office/drawing/2014/main" val="4115024378"/>
                    </a:ext>
                  </a:extLst>
                </a:gridCol>
                <a:gridCol w="677173">
                  <a:extLst>
                    <a:ext uri="{9D8B030D-6E8A-4147-A177-3AD203B41FA5}">
                      <a16:colId xmlns:a16="http://schemas.microsoft.com/office/drawing/2014/main" val="1671791413"/>
                    </a:ext>
                  </a:extLst>
                </a:gridCol>
                <a:gridCol w="822893">
                  <a:extLst>
                    <a:ext uri="{9D8B030D-6E8A-4147-A177-3AD203B41FA5}">
                      <a16:colId xmlns:a16="http://schemas.microsoft.com/office/drawing/2014/main" val="4215285249"/>
                    </a:ext>
                  </a:extLst>
                </a:gridCol>
                <a:gridCol w="588819">
                  <a:extLst>
                    <a:ext uri="{9D8B030D-6E8A-4147-A177-3AD203B41FA5}">
                      <a16:colId xmlns:a16="http://schemas.microsoft.com/office/drawing/2014/main" val="2789857313"/>
                    </a:ext>
                  </a:extLst>
                </a:gridCol>
                <a:gridCol w="411061">
                  <a:extLst>
                    <a:ext uri="{9D8B030D-6E8A-4147-A177-3AD203B41FA5}">
                      <a16:colId xmlns:a16="http://schemas.microsoft.com/office/drawing/2014/main" val="297310231"/>
                    </a:ext>
                  </a:extLst>
                </a:gridCol>
                <a:gridCol w="486561">
                  <a:extLst>
                    <a:ext uri="{9D8B030D-6E8A-4147-A177-3AD203B41FA5}">
                      <a16:colId xmlns:a16="http://schemas.microsoft.com/office/drawing/2014/main" val="3546695365"/>
                    </a:ext>
                  </a:extLst>
                </a:gridCol>
                <a:gridCol w="528507">
                  <a:extLst>
                    <a:ext uri="{9D8B030D-6E8A-4147-A177-3AD203B41FA5}">
                      <a16:colId xmlns:a16="http://schemas.microsoft.com/office/drawing/2014/main" val="4266271158"/>
                    </a:ext>
                  </a:extLst>
                </a:gridCol>
                <a:gridCol w="496592">
                  <a:extLst>
                    <a:ext uri="{9D8B030D-6E8A-4147-A177-3AD203B41FA5}">
                      <a16:colId xmlns:a16="http://schemas.microsoft.com/office/drawing/2014/main" val="509160544"/>
                    </a:ext>
                  </a:extLst>
                </a:gridCol>
                <a:gridCol w="454306">
                  <a:extLst>
                    <a:ext uri="{9D8B030D-6E8A-4147-A177-3AD203B41FA5}">
                      <a16:colId xmlns:a16="http://schemas.microsoft.com/office/drawing/2014/main" val="379008110"/>
                    </a:ext>
                  </a:extLst>
                </a:gridCol>
                <a:gridCol w="1140050">
                  <a:extLst>
                    <a:ext uri="{9D8B030D-6E8A-4147-A177-3AD203B41FA5}">
                      <a16:colId xmlns:a16="http://schemas.microsoft.com/office/drawing/2014/main" val="258071495"/>
                    </a:ext>
                  </a:extLst>
                </a:gridCol>
                <a:gridCol w="1174337">
                  <a:extLst>
                    <a:ext uri="{9D8B030D-6E8A-4147-A177-3AD203B41FA5}">
                      <a16:colId xmlns:a16="http://schemas.microsoft.com/office/drawing/2014/main" val="2635614288"/>
                    </a:ext>
                  </a:extLst>
                </a:gridCol>
                <a:gridCol w="608598">
                  <a:extLst>
                    <a:ext uri="{9D8B030D-6E8A-4147-A177-3AD203B41FA5}">
                      <a16:colId xmlns:a16="http://schemas.microsoft.com/office/drawing/2014/main" val="4047648203"/>
                    </a:ext>
                  </a:extLst>
                </a:gridCol>
                <a:gridCol w="702887">
                  <a:extLst>
                    <a:ext uri="{9D8B030D-6E8A-4147-A177-3AD203B41FA5}">
                      <a16:colId xmlns:a16="http://schemas.microsoft.com/office/drawing/2014/main" val="701891250"/>
                    </a:ext>
                  </a:extLst>
                </a:gridCol>
                <a:gridCol w="934327">
                  <a:extLst>
                    <a:ext uri="{9D8B030D-6E8A-4147-A177-3AD203B41FA5}">
                      <a16:colId xmlns:a16="http://schemas.microsoft.com/office/drawing/2014/main" val="2222343006"/>
                    </a:ext>
                  </a:extLst>
                </a:gridCol>
              </a:tblGrid>
              <a:tr h="5243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제품명 </a:t>
                      </a:r>
                      <a:r>
                        <a:rPr lang="en-US" altLang="ko-KR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기업명</a:t>
                      </a:r>
                      <a:r>
                        <a:rPr lang="en-US" altLang="ko-KR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출입문 개방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스마트 폰 조회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출입 로그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외부인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야간 투시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서버 백업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조명제어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비상호출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도어폰</a:t>
                      </a:r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패널 메시지 설정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날씨 및 생활 정보 브리핑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범죄자 탐지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실내 인원 파악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실내 모니터링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816802"/>
                  </a:ext>
                </a:extLst>
              </a:tr>
              <a:tr h="5243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지스페이스 봇</a:t>
                      </a:r>
                      <a:r>
                        <a:rPr lang="en-US" altLang="ko-KR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(Five GT)</a:t>
                      </a:r>
                      <a:endParaRPr lang="en-US" altLang="ko-KR" sz="1000" b="1" i="0" u="none" strike="noStrike" dirty="0">
                        <a:solidFill>
                          <a:srgbClr val="222222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578085"/>
                  </a:ext>
                </a:extLst>
              </a:tr>
              <a:tr h="524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Welcome</a:t>
                      </a:r>
                      <a:endParaRPr lang="en-US" sz="1000" b="1" i="0" u="none" strike="noStrike">
                        <a:solidFill>
                          <a:srgbClr val="222222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137362"/>
                  </a:ext>
                </a:extLst>
              </a:tr>
              <a:tr h="5243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Welcome </a:t>
                      </a:r>
                      <a:r>
                        <a:rPr lang="ko-KR" altLang="en-US" sz="1000" u="none" strike="noStrike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래미안</a:t>
                      </a:r>
                      <a:r>
                        <a:rPr lang="en-US" altLang="ko-KR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삼성물산</a:t>
                      </a:r>
                      <a:r>
                        <a:rPr lang="en-US" altLang="ko-KR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186306"/>
                  </a:ext>
                </a:extLst>
              </a:tr>
              <a:tr h="524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VISION Surveillance(</a:t>
                      </a:r>
                      <a:r>
                        <a:rPr lang="ko-KR" altLang="en-US" sz="1000" u="none" strike="noStrike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퍼스트텍</a:t>
                      </a:r>
                      <a:r>
                        <a:rPr lang="en-US" altLang="ko-KR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24464"/>
                  </a:ext>
                </a:extLst>
              </a:tr>
              <a:tr h="524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Nest Hello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176305"/>
                  </a:ext>
                </a:extLst>
              </a:tr>
              <a:tr h="524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Welcome(Alarm)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159" marR="5159" marT="5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70485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932302" y="1315095"/>
            <a:ext cx="24442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Home Camera</a:t>
            </a:r>
            <a:endParaRPr lang="ko-KR" altLang="en-US" sz="3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38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26267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ouse Free Icon">
            <a:extLst>
              <a:ext uri="{FF2B5EF4-FFF2-40B4-BE49-F238E27FC236}">
                <a16:creationId xmlns:a16="http://schemas.microsoft.com/office/drawing/2014/main" id="{8F98E82C-FFEE-4473-8694-B58DFDB24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475" y="2217666"/>
            <a:ext cx="2422667" cy="242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nvenient Return Icon Within Seven Days Svg Png Icon Free ">
            <a:extLst>
              <a:ext uri="{FF2B5EF4-FFF2-40B4-BE49-F238E27FC236}">
                <a16:creationId xmlns:a16="http://schemas.microsoft.com/office/drawing/2014/main" id="{F88F4CF7-FA73-4AC2-94C1-0AA54DB3C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858" y="2217665"/>
            <a:ext cx="2422668" cy="242266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8" name="TextBox 7"/>
          <p:cNvSpPr txBox="1"/>
          <p:nvPr/>
        </p:nvSpPr>
        <p:spPr>
          <a:xfrm>
            <a:off x="10354416" y="470808"/>
            <a:ext cx="1327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Difference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363200" y="950371"/>
            <a:ext cx="1319208" cy="9749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34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307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354416" y="470808"/>
            <a:ext cx="1327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Difference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363200" y="950371"/>
            <a:ext cx="1319208" cy="9749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9BEEBBB-C51E-4DCE-A84D-FA088B174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182445"/>
              </p:ext>
            </p:extLst>
          </p:nvPr>
        </p:nvGraphicFramePr>
        <p:xfrm>
          <a:off x="1467734" y="2122526"/>
          <a:ext cx="9360520" cy="34586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0500">
                  <a:extLst>
                    <a:ext uri="{9D8B030D-6E8A-4147-A177-3AD203B41FA5}">
                      <a16:colId xmlns:a16="http://schemas.microsoft.com/office/drawing/2014/main" val="3250366013"/>
                    </a:ext>
                  </a:extLst>
                </a:gridCol>
                <a:gridCol w="1092291">
                  <a:extLst>
                    <a:ext uri="{9D8B030D-6E8A-4147-A177-3AD203B41FA5}">
                      <a16:colId xmlns:a16="http://schemas.microsoft.com/office/drawing/2014/main" val="2814706428"/>
                    </a:ext>
                  </a:extLst>
                </a:gridCol>
                <a:gridCol w="1327341">
                  <a:extLst>
                    <a:ext uri="{9D8B030D-6E8A-4147-A177-3AD203B41FA5}">
                      <a16:colId xmlns:a16="http://schemas.microsoft.com/office/drawing/2014/main" val="1837636969"/>
                    </a:ext>
                  </a:extLst>
                </a:gridCol>
                <a:gridCol w="1119944">
                  <a:extLst>
                    <a:ext uri="{9D8B030D-6E8A-4147-A177-3AD203B41FA5}">
                      <a16:colId xmlns:a16="http://schemas.microsoft.com/office/drawing/2014/main" val="3053947603"/>
                    </a:ext>
                  </a:extLst>
                </a:gridCol>
                <a:gridCol w="732803">
                  <a:extLst>
                    <a:ext uri="{9D8B030D-6E8A-4147-A177-3AD203B41FA5}">
                      <a16:colId xmlns:a16="http://schemas.microsoft.com/office/drawing/2014/main" val="1203143046"/>
                    </a:ext>
                  </a:extLst>
                </a:gridCol>
                <a:gridCol w="1382647">
                  <a:extLst>
                    <a:ext uri="{9D8B030D-6E8A-4147-A177-3AD203B41FA5}">
                      <a16:colId xmlns:a16="http://schemas.microsoft.com/office/drawing/2014/main" val="152428728"/>
                    </a:ext>
                  </a:extLst>
                </a:gridCol>
                <a:gridCol w="1354994">
                  <a:extLst>
                    <a:ext uri="{9D8B030D-6E8A-4147-A177-3AD203B41FA5}">
                      <a16:colId xmlns:a16="http://schemas.microsoft.com/office/drawing/2014/main" val="2521500203"/>
                    </a:ext>
                  </a:extLst>
                </a:gridCol>
              </a:tblGrid>
              <a:tr h="3529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제품명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얼굴 인식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달력지원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프로그램 실행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원격 부팅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다수 사용자 지원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다수 스케줄 지원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303865"/>
                  </a:ext>
                </a:extLst>
              </a:tr>
              <a:tr h="3450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pass project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rgbClr val="FF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306817"/>
                  </a:ext>
                </a:extLst>
              </a:tr>
              <a:tr h="3450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 dirty="0" smtClean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Z-</a:t>
                      </a:r>
                      <a:r>
                        <a:rPr lang="en-US" sz="1100" u="sng" strike="noStrike" dirty="0" err="1" smtClean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Cron</a:t>
                      </a:r>
                      <a:endParaRPr lang="en-US" sz="1100" b="0" i="0" u="sng" strike="noStrik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953124"/>
                  </a:ext>
                </a:extLst>
              </a:tr>
              <a:tr h="3450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 dirty="0" err="1" smtClean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Freebyte</a:t>
                      </a:r>
                      <a:r>
                        <a:rPr lang="en-US" sz="1100" u="sng" strike="noStrike" dirty="0" smtClean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Task Scheduler</a:t>
                      </a:r>
                      <a:endParaRPr lang="en-US" sz="1100" b="0" i="0" u="sng" strike="noStrik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638872"/>
                  </a:ext>
                </a:extLst>
              </a:tr>
              <a:tr h="3450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 dirty="0" smtClean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Schedule Manager</a:t>
                      </a:r>
                      <a:endParaRPr lang="en-US" sz="1100" b="0" i="0" u="sng" strike="noStrik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75050"/>
                  </a:ext>
                </a:extLst>
              </a:tr>
              <a:tr h="3450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sng" strike="noStrike" dirty="0" smtClean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Advanced Task Scheduler</a:t>
                      </a:r>
                      <a:endParaRPr lang="en-US" sz="1100" b="0" i="0" u="sng" strike="noStrik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426609"/>
                  </a:ext>
                </a:extLst>
              </a:tr>
              <a:tr h="3450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SwizzTool</a:t>
                      </a:r>
                      <a:endParaRPr lang="en-US" sz="1100" b="0" i="0" u="sng" strike="noStrik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961433"/>
                  </a:ext>
                </a:extLst>
              </a:tr>
              <a:tr h="3450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TimeComX</a:t>
                      </a:r>
                      <a:r>
                        <a:rPr lang="en-US" sz="1100" u="sng" strike="noStrik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Basic</a:t>
                      </a:r>
                      <a:endParaRPr lang="en-US" sz="1100" b="0" i="0" u="sng" strike="noStrik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538207"/>
                  </a:ext>
                </a:extLst>
              </a:tr>
              <a:tr h="3450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Task Till Dawn</a:t>
                      </a:r>
                      <a:endParaRPr lang="en-US" sz="1100" b="0" i="0" u="sng" strike="noStrik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51076"/>
                  </a:ext>
                </a:extLst>
              </a:tr>
              <a:tr h="3450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sng" strike="noStrik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Solway’s</a:t>
                      </a:r>
                      <a:r>
                        <a:rPr lang="en-US" sz="1100" u="sng" strike="noStrik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Task Scheduler</a:t>
                      </a:r>
                      <a:endParaRPr lang="en-US" sz="1100" b="0" i="0" u="sng" strike="noStrik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534031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120838" y="1450643"/>
            <a:ext cx="24257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Task Scheduler</a:t>
            </a:r>
            <a:endParaRPr lang="ko-KR" alt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01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501F6CD-5E93-44FA-AD3B-2B6E53A6C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20" y="1363437"/>
            <a:ext cx="4384599" cy="4735367"/>
          </a:xfrm>
          <a:prstGeom prst="rect">
            <a:avLst/>
          </a:prstGeom>
        </p:spPr>
      </p:pic>
      <p:pic>
        <p:nvPicPr>
          <p:cNvPr id="4098" name="Picture 2" descr="Solo Icon Square - Man Stick Figure Vector (500x500), Png Download">
            <a:extLst>
              <a:ext uri="{FF2B5EF4-FFF2-40B4-BE49-F238E27FC236}">
                <a16:creationId xmlns:a16="http://schemas.microsoft.com/office/drawing/2014/main" id="{54047433-CD29-477C-9B87-61C685FF2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7" y="2073362"/>
            <a:ext cx="119062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354416" y="470808"/>
            <a:ext cx="1327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Difference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363200" y="950371"/>
            <a:ext cx="1319208" cy="9749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7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67225" y="2419350"/>
            <a:ext cx="32439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Stack</a:t>
            </a:r>
            <a:endParaRPr lang="ko-KR" altLang="en-US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47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5" y="435429"/>
            <a:ext cx="10337469" cy="598142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354416" y="470808"/>
            <a:ext cx="821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Stack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363200" y="950371"/>
            <a:ext cx="869824" cy="2129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5" y="435429"/>
            <a:ext cx="10337469" cy="598142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354416" y="470808"/>
            <a:ext cx="821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Stack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363200" y="950371"/>
            <a:ext cx="869824" cy="2129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 rot="1957757">
            <a:off x="4055793" y="1160157"/>
            <a:ext cx="5646967" cy="378968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06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354416" y="470808"/>
            <a:ext cx="821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Stack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363200" y="950371"/>
            <a:ext cx="869824" cy="2129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690" y="2195325"/>
            <a:ext cx="3705225" cy="252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8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5" y="435429"/>
            <a:ext cx="10337469" cy="598142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354416" y="470808"/>
            <a:ext cx="821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Stack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363200" y="950371"/>
            <a:ext cx="869824" cy="2129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 rot="1957757">
            <a:off x="1935036" y="3795628"/>
            <a:ext cx="4611890" cy="1845701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1797957">
            <a:off x="4541175" y="1284363"/>
            <a:ext cx="5592385" cy="2218058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354416" y="470808"/>
            <a:ext cx="821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Stack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363200" y="950371"/>
            <a:ext cx="869824" cy="2129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9" y="2092324"/>
            <a:ext cx="5771436" cy="32063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788" y="1791331"/>
            <a:ext cx="5021955" cy="3343187"/>
          </a:xfrm>
          <a:prstGeom prst="rect">
            <a:avLst/>
          </a:prstGeom>
        </p:spPr>
      </p:pic>
      <p:sp>
        <p:nvSpPr>
          <p:cNvPr id="8" name="덧셈 기호 7"/>
          <p:cNvSpPr/>
          <p:nvPr/>
        </p:nvSpPr>
        <p:spPr>
          <a:xfrm>
            <a:off x="5181600" y="2962075"/>
            <a:ext cx="1524000" cy="1466850"/>
          </a:xfrm>
          <a:prstGeom prst="mathPlus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85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230166" y="455898"/>
            <a:ext cx="157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Introduction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306420" y="959896"/>
            <a:ext cx="1499690" cy="11582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34" y="809896"/>
            <a:ext cx="8124825" cy="50669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1188" y="809896"/>
            <a:ext cx="31053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집에 가면 어제 보던 유튜브 마저 봐야지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68450" y="1455122"/>
            <a:ext cx="30812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유튜브 보고 노래 들으면서 코딩 해야지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23199" y="3105564"/>
            <a:ext cx="14366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 지금 </a:t>
            </a:r>
            <a:r>
              <a:rPr lang="ko-KR" alt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몇시지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….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37227" y="1616705"/>
            <a:ext cx="23358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유튜브 보다가 잠들고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 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출근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16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354416" y="470808"/>
            <a:ext cx="821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Stack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363200" y="950371"/>
            <a:ext cx="869824" cy="2129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80D3890-6A6A-4913-BC7A-390F2EA0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390"/>
            <a:ext cx="12192000" cy="50572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0E4512C-B900-4B10-9CAE-A07625038B62}"/>
              </a:ext>
            </a:extLst>
          </p:cNvPr>
          <p:cNvSpPr/>
          <p:nvPr/>
        </p:nvSpPr>
        <p:spPr>
          <a:xfrm>
            <a:off x="5154706" y="3429000"/>
            <a:ext cx="4195482" cy="21022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907F5E-D206-45EA-8796-93C146891AE9}"/>
              </a:ext>
            </a:extLst>
          </p:cNvPr>
          <p:cNvSpPr/>
          <p:nvPr/>
        </p:nvSpPr>
        <p:spPr>
          <a:xfrm>
            <a:off x="9350189" y="4276165"/>
            <a:ext cx="1156446" cy="12550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9E77FD-D971-4E92-B279-01D519513E42}"/>
              </a:ext>
            </a:extLst>
          </p:cNvPr>
          <p:cNvSpPr/>
          <p:nvPr/>
        </p:nvSpPr>
        <p:spPr>
          <a:xfrm>
            <a:off x="5109883" y="1344336"/>
            <a:ext cx="4464424" cy="20846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D110AE-1F9A-4FA8-9CA5-8D1DB805CC3E}"/>
              </a:ext>
            </a:extLst>
          </p:cNvPr>
          <p:cNvSpPr/>
          <p:nvPr/>
        </p:nvSpPr>
        <p:spPr>
          <a:xfrm>
            <a:off x="9592235" y="2422248"/>
            <a:ext cx="2241177" cy="10067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86FB78-A647-4A1F-897E-9A4F4EEB681F}"/>
              </a:ext>
            </a:extLst>
          </p:cNvPr>
          <p:cNvSpPr txBox="1"/>
          <p:nvPr/>
        </p:nvSpPr>
        <p:spPr>
          <a:xfrm>
            <a:off x="6705601" y="846807"/>
            <a:ext cx="495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ArcFace</a:t>
            </a:r>
            <a:r>
              <a:rPr lang="en-US" altLang="ko-KR" b="1" dirty="0"/>
              <a:t> ( 2019 </a:t>
            </a:r>
            <a:r>
              <a:rPr lang="en-US" altLang="ko-KR" b="1" dirty="0" err="1"/>
              <a:t>Megaface</a:t>
            </a:r>
            <a:r>
              <a:rPr lang="en-US" altLang="ko-KR" b="1" dirty="0"/>
              <a:t> challenge</a:t>
            </a:r>
            <a:r>
              <a:rPr lang="ko-KR" altLang="en-US" b="1" dirty="0"/>
              <a:t> </a:t>
            </a:r>
            <a:r>
              <a:rPr lang="en-US" altLang="ko-KR" b="1" dirty="0"/>
              <a:t>1st )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750D4E-F686-40B8-9A1B-1D52CFC03450}"/>
              </a:ext>
            </a:extLst>
          </p:cNvPr>
          <p:cNvSpPr/>
          <p:nvPr/>
        </p:nvSpPr>
        <p:spPr>
          <a:xfrm>
            <a:off x="152399" y="2062162"/>
            <a:ext cx="2241177" cy="2387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A29605-884E-4BF0-9E39-4A67A963180D}"/>
              </a:ext>
            </a:extLst>
          </p:cNvPr>
          <p:cNvSpPr txBox="1"/>
          <p:nvPr/>
        </p:nvSpPr>
        <p:spPr>
          <a:xfrm>
            <a:off x="-8965" y="1611597"/>
            <a:ext cx="5647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Retina Face</a:t>
            </a:r>
            <a:r>
              <a:rPr lang="en-US" altLang="ko-KR" b="1" dirty="0" smtClean="0"/>
              <a:t> </a:t>
            </a:r>
            <a:r>
              <a:rPr lang="en-US" altLang="ko-KR" b="1" dirty="0"/>
              <a:t>(Jointly</a:t>
            </a:r>
            <a:r>
              <a:rPr lang="ko-KR" altLang="en-US" b="1" dirty="0"/>
              <a:t> </a:t>
            </a:r>
            <a:r>
              <a:rPr lang="en-US" altLang="ko-KR" b="1" dirty="0"/>
              <a:t>detection &amp;</a:t>
            </a:r>
            <a:r>
              <a:rPr lang="ko-KR" altLang="en-US" b="1" dirty="0"/>
              <a:t> </a:t>
            </a:r>
            <a:r>
              <a:rPr lang="en-US" altLang="ko-KR" b="1" dirty="0"/>
              <a:t>alignment)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6461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5" y="435429"/>
            <a:ext cx="10337469" cy="598142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354416" y="470808"/>
            <a:ext cx="821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Stack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363200" y="950371"/>
            <a:ext cx="869824" cy="2129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 rot="1957757">
            <a:off x="930955" y="1785513"/>
            <a:ext cx="5895401" cy="378968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6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354416" y="470808"/>
            <a:ext cx="821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Stack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363200" y="950371"/>
            <a:ext cx="869824" cy="2129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2" y="2147887"/>
            <a:ext cx="3100388" cy="31003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49" y="2005011"/>
            <a:ext cx="2653429" cy="2862264"/>
          </a:xfrm>
          <a:prstGeom prst="rect">
            <a:avLst/>
          </a:prstGeom>
        </p:spPr>
      </p:pic>
      <p:sp>
        <p:nvSpPr>
          <p:cNvPr id="16" name="덧셈 기호 15"/>
          <p:cNvSpPr/>
          <p:nvPr/>
        </p:nvSpPr>
        <p:spPr>
          <a:xfrm>
            <a:off x="5505449" y="2964656"/>
            <a:ext cx="1524000" cy="1466850"/>
          </a:xfrm>
          <a:prstGeom prst="mathPlus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65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09725" y="2447925"/>
            <a:ext cx="92257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Mentor Feedback</a:t>
            </a:r>
            <a:endParaRPr lang="ko-KR" altLang="en-US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28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354416" y="470808"/>
            <a:ext cx="1212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FeedBack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363200" y="950371"/>
            <a:ext cx="1203599" cy="11654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987" y="772189"/>
            <a:ext cx="75914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3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354416" y="470808"/>
            <a:ext cx="1212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FeedBack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363200" y="950371"/>
            <a:ext cx="1203599" cy="11654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77" y="870918"/>
            <a:ext cx="4893313" cy="509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354416" y="470808"/>
            <a:ext cx="1212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FeedBack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363200" y="950371"/>
            <a:ext cx="1203599" cy="11654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54" y="2171406"/>
            <a:ext cx="5083203" cy="23574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2171406"/>
            <a:ext cx="3271100" cy="229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7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57700" y="2543175"/>
            <a:ext cx="32047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PLAN</a:t>
            </a:r>
            <a:endParaRPr lang="ko-KR" altLang="en-US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33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697316" y="435429"/>
            <a:ext cx="814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PLAN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777049" y="905467"/>
            <a:ext cx="655180" cy="11654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431" y="1014460"/>
            <a:ext cx="7842417" cy="50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8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20983" y="1983334"/>
            <a:ext cx="46317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PASS</a:t>
            </a:r>
            <a:r>
              <a:rPr lang="en-US" altLang="ko-KR" sz="4000" dirty="0" smtClean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</a:t>
            </a:r>
            <a:endParaRPr lang="ko-KR" altLang="en-US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8485" y="3561510"/>
            <a:ext cx="65405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9600" dirty="0" smtClean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편리한 </a:t>
            </a:r>
            <a:r>
              <a:rPr lang="ko-KR" altLang="en-US" sz="4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컴퓨터사용경험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06320" y="435429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777049" y="905467"/>
            <a:ext cx="655180" cy="11654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25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62250" y="2171700"/>
            <a:ext cx="679448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Pattern</a:t>
            </a:r>
            <a:endParaRPr lang="ko-KR" altLang="en-US" sz="15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30166" y="455898"/>
            <a:ext cx="157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Introduction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306420" y="959896"/>
            <a:ext cx="1499690" cy="11582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3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933825" y="2352675"/>
            <a:ext cx="42033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  <a:endParaRPr lang="ko-KR" altLang="en-US" sz="1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80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1340416"/>
            <a:ext cx="8002248" cy="45079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30166" y="455898"/>
            <a:ext cx="157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Introduction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306420" y="959896"/>
            <a:ext cx="1499690" cy="11582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72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13" y="1071209"/>
            <a:ext cx="6131902" cy="51205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30166" y="455898"/>
            <a:ext cx="157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Introduction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306420" y="959896"/>
            <a:ext cx="1499690" cy="11582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90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607213" y="1970061"/>
            <a:ext cx="7013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ersonal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uto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etting </a:t>
            </a:r>
            <a:r>
              <a:rPr lang="en-US" altLang="ko-KR" sz="40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ervice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00753" y="3276600"/>
            <a:ext cx="36263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 맞춤 컴퓨터 세팅 서비스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30166" y="455898"/>
            <a:ext cx="157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Introduction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0306420" y="959896"/>
            <a:ext cx="1499690" cy="11582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95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75" y="984738"/>
            <a:ext cx="4899741" cy="46520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30166" y="455898"/>
            <a:ext cx="157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Introduction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306420" y="959896"/>
            <a:ext cx="1499690" cy="11582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4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4469" y="435429"/>
            <a:ext cx="2046514" cy="37446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캡스톤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디자인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63200" y="61917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제안서 발표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38175" y="809897"/>
            <a:ext cx="144780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363200" y="6191795"/>
            <a:ext cx="1186543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" y="2524667"/>
            <a:ext cx="2143125" cy="2143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532" y="1957717"/>
            <a:ext cx="2771775" cy="18478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820" y="2658014"/>
            <a:ext cx="2428875" cy="18764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719" y="2993230"/>
            <a:ext cx="2713588" cy="203412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011" y="2165096"/>
            <a:ext cx="2862263" cy="286226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230166" y="455898"/>
            <a:ext cx="157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Introduction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306420" y="959896"/>
            <a:ext cx="1499690" cy="11582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39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453</Words>
  <Application>Microsoft Office PowerPoint</Application>
  <PresentationFormat>와이드스크린</PresentationFormat>
  <Paragraphs>307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배달의민족 주아</vt:lpstr>
      <vt:lpstr>Arial</vt:lpstr>
      <vt:lpstr>맑은 고딕</vt:lpstr>
      <vt:lpstr>Office 테마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  <vt:lpstr>캡스톤 디자인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</dc:title>
  <dc:creator>JEONGWON LEE</dc:creator>
  <cp:lastModifiedBy>JEONGWON LEE</cp:lastModifiedBy>
  <cp:revision>48</cp:revision>
  <dcterms:created xsi:type="dcterms:W3CDTF">2019-09-15T05:40:55Z</dcterms:created>
  <dcterms:modified xsi:type="dcterms:W3CDTF">2019-09-16T17:45:11Z</dcterms:modified>
</cp:coreProperties>
</file>